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28" autoAdjust="0"/>
  </p:normalViewPr>
  <p:slideViewPr>
    <p:cSldViewPr>
      <p:cViewPr>
        <p:scale>
          <a:sx n="75" d="100"/>
          <a:sy n="75" d="100"/>
        </p:scale>
        <p:origin x="-102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viewProps" Target="viewProp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presProps" Target="pres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tableStyles" Target="tableStyles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heme" Target="theme/theme1.xml" Id="rId22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52518-21A3-4BC9-8E41-3093BBE45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4BF0B1-96C5-4412-99DD-82F787CB0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D1A28F-C661-490B-BC85-B78B06DAD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02A5D-83BB-497E-AD64-92A84AFE5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3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0AD7F6-663E-4B2F-A784-B1A86776E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24368E-4A74-4F7B-9F17-F5FC6109F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C8499-468B-4156-8814-1B0156862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04FBA-F637-453A-8045-8FBE0FCF6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81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C7280-1D25-47EC-9A5A-63FFBA409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19BB8-6A48-44C4-A9F1-5FB48B2E4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1CCCE-8858-48E8-B8E6-9263B82B2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27F93-004F-4042-99D4-2E489FA96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02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80BA-69A0-4D36-A0CB-7006243BB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6D6C7-55E0-4D28-AD1E-C55F6272A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7F6110-D5A1-43D0-824A-5DF036808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2DE58-A026-495A-96E4-2518B4AC90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2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2DF814-B6C3-4B2F-8407-BD20BD126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546B18-11F0-4D44-91E8-D945CAF1D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129459-21F7-4962-B253-6A057B835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8C7FB-2BD6-4954-8DED-72DD64F5B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37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311A7-4777-455A-A938-99D4F5DC9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BCB804-949F-4D10-AD6F-DA52C2A08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E80CB-C8AB-43A3-8A0A-3C7352CC4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0848-FFB0-49C9-BE20-B7734811A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7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E35A9C-B7E7-4393-BC6C-EB0D357FD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56B410-86D8-4A1D-9B2E-D608CC11B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5F4B5C-4A03-4D6D-AF17-0CFE947C2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8E0A5-E030-4E83-AF90-DD3E5D29D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90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D2AA6A-91FB-4373-A7C0-2CD84A83A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6DAF9B-5D0F-42EA-9F68-07407C456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0969E-3D73-4A58-9528-A40E6EB94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99801-99D6-4D63-8E56-73BF628E4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57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F537D56-D71D-4555-B542-747973C34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0BA2DA-CD70-4C2D-8ED1-68BF96F13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A91DD9-B8BF-4AA0-BEC2-2F5DC9B835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004C9-AB7B-48E2-A4E2-799473E62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24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B213F-2A69-4604-8B98-0D5467897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3B4D4C-9C0F-46F2-A9E6-9721D2861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720DA9-1C2D-4C90-B89B-2E2318D51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8CFDC-602A-4277-9B5B-F328BE260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59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55D9F-081B-422C-9CE8-6763E633A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E14B7-91D6-4C58-B55C-BC6A654B7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04ABC-52A4-4CE0-B009-BC30ECD1D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9ED7-DF12-4941-8C71-D5C7A142A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8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A14881-2AC4-42BA-A879-A6495C337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D32A9B-B197-44CD-89A1-0815F8C2F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58FF5C-BA51-4DAC-831C-70AE5BED84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F15A05-1441-47AF-A5FE-85D7EF5F69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F88108-9036-430C-80F6-86482D03DA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C75F30-A1E0-4D34-BFFD-880EC90BB8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n.wikipedia.org/wiki/Image:Jan_Vermeer_van_Delft_02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9577F260-D872-462C-83FA-4AB6562AD8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000" b="1"/>
              <a:t>Subject Matter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1CD8E24E-4B48-4047-BA9A-7981DA0963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3600"/>
              <a:t>What is it saying?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E9AEDD4F-EDCF-43DF-BFAB-5F8B3E12A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38800" y="1905000"/>
            <a:ext cx="3505200" cy="422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Self-Portrait:</a:t>
            </a:r>
          </a:p>
          <a:p>
            <a:pPr eaLnBrk="1" hangingPunct="1">
              <a:buFontTx/>
              <a:buNone/>
            </a:pPr>
            <a:r>
              <a:rPr lang="en-US" altLang="en-US"/>
              <a:t>   the artist creates a representation of themselves</a:t>
            </a:r>
          </a:p>
        </p:txBody>
      </p:sp>
      <p:pic>
        <p:nvPicPr>
          <p:cNvPr id="13315" name="Picture 9" descr="Vincent%20Van%20Gogh,%20self-portrait">
            <a:extLst>
              <a:ext uri="{FF2B5EF4-FFF2-40B4-BE49-F238E27FC236}">
                <a16:creationId xmlns:a16="http://schemas.microsoft.com/office/drawing/2014/main" id="{19817F64-A60B-44E1-B8CA-11B3E5AA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9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E3600CC-5862-4FAA-B584-5100B87A6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2400"/>
              <a:t>Hale Wodruff,  </a:t>
            </a:r>
            <a:r>
              <a:rPr lang="en-US" altLang="en-US" sz="2400" i="1"/>
              <a:t>The Amistad Slaves on Trial at New Haven,</a:t>
            </a:r>
            <a:r>
              <a:rPr lang="en-US" altLang="en-US" sz="4000" i="1"/>
              <a:t> </a:t>
            </a:r>
            <a:endParaRPr lang="en-US" altLang="en-US" sz="4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EC2069E-E75C-49E8-AA14-E72079400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14800"/>
            <a:ext cx="9144000" cy="201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Historical Subjects: speak about or record history</a:t>
            </a:r>
          </a:p>
        </p:txBody>
      </p:sp>
      <p:pic>
        <p:nvPicPr>
          <p:cNvPr id="14340" name="Picture 5" descr="image-box-trail1">
            <a:extLst>
              <a:ext uri="{FF2B5EF4-FFF2-40B4-BE49-F238E27FC236}">
                <a16:creationId xmlns:a16="http://schemas.microsoft.com/office/drawing/2014/main" id="{51E86F08-760C-4CA0-AFB3-2BDC9A2C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2254C1F-40E5-4CE7-9061-218C9E26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0"/>
            <a:ext cx="3048000" cy="1447800"/>
          </a:xfrm>
        </p:spPr>
        <p:txBody>
          <a:bodyPr/>
          <a:lstStyle/>
          <a:p>
            <a:pPr eaLnBrk="1" hangingPunct="1"/>
            <a:r>
              <a:rPr lang="en-US" altLang="en-US" sz="3600"/>
              <a:t>Vermeer, The Milkmaid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AB5F1A-4306-4982-B665-8B2E775FD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2286000"/>
            <a:ext cx="3048000" cy="3840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Genre: everyday activities of normal people</a:t>
            </a:r>
          </a:p>
        </p:txBody>
      </p:sp>
      <p:pic>
        <p:nvPicPr>
          <p:cNvPr id="15364" name="Picture 5" descr="Milkmaid (1658-1660)">
            <a:hlinkClick r:id="rId2" tooltip="Milkmaid (1658-1660)"/>
            <a:extLst>
              <a:ext uri="{FF2B5EF4-FFF2-40B4-BE49-F238E27FC236}">
                <a16:creationId xmlns:a16="http://schemas.microsoft.com/office/drawing/2014/main" id="{1BA93EE4-D72D-466D-9752-15515C52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1A0D7AE-CE4B-4895-9732-BAD0373CD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Social Comment: visual statements about society, the world, may criticize leaders, churches, wars, politics…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F0AD7D-2144-42FD-849F-6198BF85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39800"/>
            <a:ext cx="33528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1" dirty="0"/>
              <a:t>Francisco Goya, </a:t>
            </a:r>
          </a:p>
          <a:p>
            <a:pPr>
              <a:defRPr/>
            </a:pPr>
            <a:r>
              <a:rPr lang="en-US" sz="4000" b="1" i="1" dirty="0"/>
              <a:t>The Third of May, 1808,  </a:t>
            </a:r>
            <a:r>
              <a:rPr lang="en-US" sz="4000" b="1" dirty="0"/>
              <a:t>1814</a:t>
            </a:r>
            <a:r>
              <a:rPr lang="en-US" sz="4000" dirty="0"/>
              <a:t> </a:t>
            </a:r>
          </a:p>
        </p:txBody>
      </p:sp>
      <p:pic>
        <p:nvPicPr>
          <p:cNvPr id="16388" name="Picture 4" descr="3rd of may">
            <a:extLst>
              <a:ext uri="{FF2B5EF4-FFF2-40B4-BE49-F238E27FC236}">
                <a16:creationId xmlns:a16="http://schemas.microsoft.com/office/drawing/2014/main" id="{76CA6717-46E8-4404-8617-2740E9036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6544" r="8827" b="43629"/>
          <a:stretch>
            <a:fillRect/>
          </a:stretch>
        </p:blipFill>
        <p:spPr bwMode="auto">
          <a:xfrm>
            <a:off x="-25400" y="0"/>
            <a:ext cx="5816600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6F888EB-5780-4D19-B68E-76699E8BC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0" y="274638"/>
            <a:ext cx="2667000" cy="1325562"/>
          </a:xfrm>
        </p:spPr>
        <p:txBody>
          <a:bodyPr/>
          <a:lstStyle/>
          <a:p>
            <a:pPr eaLnBrk="1" hangingPunct="1"/>
            <a:r>
              <a:rPr lang="en-US" altLang="en-US" sz="3200"/>
              <a:t>Cezanne, </a:t>
            </a:r>
            <a:r>
              <a:rPr lang="en-US" altLang="en-US" sz="3200" i="1"/>
              <a:t>Still Life with Peaches</a:t>
            </a:r>
            <a:endParaRPr lang="en-US" altLang="en-US" sz="32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7FCB53-2FFC-4AAD-8AB3-4A01FFDE2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Still Life: a painting of inanimate objects, objects are arranged by the artist</a:t>
            </a:r>
          </a:p>
        </p:txBody>
      </p:sp>
      <p:pic>
        <p:nvPicPr>
          <p:cNvPr id="17412" name="Picture 5" descr="cezanne">
            <a:extLst>
              <a:ext uri="{FF2B5EF4-FFF2-40B4-BE49-F238E27FC236}">
                <a16:creationId xmlns:a16="http://schemas.microsoft.com/office/drawing/2014/main" id="{E0361CAC-F220-4D19-9928-57E5DA0B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3825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56E2C62-2B22-4971-B5FB-DEDB288D6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Rosa Bonheur, </a:t>
            </a:r>
            <a:r>
              <a:rPr lang="en-US" altLang="en-US" sz="4000" i="1"/>
              <a:t>Sheep in the Highlands</a:t>
            </a:r>
            <a:endParaRPr lang="en-US" altLang="en-US" sz="40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57FB5CE-9135-49EE-AB11-590903F8C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Animals: people have always been intrigued by animals</a:t>
            </a:r>
          </a:p>
        </p:txBody>
      </p:sp>
      <p:pic>
        <p:nvPicPr>
          <p:cNvPr id="18436" name="Picture 5" descr="p364">
            <a:extLst>
              <a:ext uri="{FF2B5EF4-FFF2-40B4-BE49-F238E27FC236}">
                <a16:creationId xmlns:a16="http://schemas.microsoft.com/office/drawing/2014/main" id="{23517719-10B1-4C40-B1CE-CE1CB5CE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4770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5A50F1E-3FC4-45B5-B8E1-151B820E1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05400" y="0"/>
            <a:ext cx="4038600" cy="1417638"/>
          </a:xfrm>
        </p:spPr>
        <p:txBody>
          <a:bodyPr/>
          <a:lstStyle/>
          <a:p>
            <a:pPr eaLnBrk="1" hangingPunct="1"/>
            <a:r>
              <a:rPr lang="en-US" altLang="en-US" sz="4000"/>
              <a:t>El Greco, </a:t>
            </a:r>
            <a:r>
              <a:rPr lang="en-US" altLang="en-US" sz="4000" i="1"/>
              <a:t>View of Toledo</a:t>
            </a:r>
            <a:endParaRPr lang="en-US" altLang="en-US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61739E6-2150-42A6-8208-D9972B92A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0200" y="2362200"/>
            <a:ext cx="3733800" cy="3763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Expression: the artist includes feelings about subjects, personal and emotional feelings</a:t>
            </a:r>
          </a:p>
        </p:txBody>
      </p:sp>
      <p:pic>
        <p:nvPicPr>
          <p:cNvPr id="19460" name="Picture 5" descr="18-86">
            <a:extLst>
              <a:ext uri="{FF2B5EF4-FFF2-40B4-BE49-F238E27FC236}">
                <a16:creationId xmlns:a16="http://schemas.microsoft.com/office/drawing/2014/main" id="{58698855-28D2-49F4-B2CE-4CD7DAC8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2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B15909C-CD1B-4AA9-839C-C436A215D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pPr eaLnBrk="1" hangingPunct="1"/>
            <a:r>
              <a:rPr lang="en-US" altLang="en-US" sz="4000"/>
              <a:t>Picasso, </a:t>
            </a:r>
            <a:r>
              <a:rPr lang="en-US" altLang="en-US" sz="4000" i="1"/>
              <a:t>The Studio</a:t>
            </a:r>
            <a:endParaRPr lang="en-US" altLang="en-US" sz="4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9B2B776-A2C8-4CCF-B9B0-2767EC8F6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867400"/>
            <a:ext cx="8991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Abstraction: simplification of subject matter into basic and often geometric shapes, objects are still recognizable</a:t>
            </a:r>
          </a:p>
        </p:txBody>
      </p:sp>
      <p:pic>
        <p:nvPicPr>
          <p:cNvPr id="20484" name="Picture 7" descr="picas1a">
            <a:extLst>
              <a:ext uri="{FF2B5EF4-FFF2-40B4-BE49-F238E27FC236}">
                <a16:creationId xmlns:a16="http://schemas.microsoft.com/office/drawing/2014/main" id="{76E245EB-35FA-4CB5-98C6-0DD804FC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E7CE5A3-65FD-41CC-A726-E0EB4F5F5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6200" y="274638"/>
            <a:ext cx="52578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Jackson Pollock, Full Fathom Five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4EC6F5E-AF47-4908-9153-C0C173D3D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2743200"/>
            <a:ext cx="5181600" cy="3382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Non-objective painting: no recognizable elements or objects.</a:t>
            </a:r>
          </a:p>
        </p:txBody>
      </p:sp>
      <p:pic>
        <p:nvPicPr>
          <p:cNvPr id="21508" name="Picture 7" descr="pollock_FullFathomFive">
            <a:extLst>
              <a:ext uri="{FF2B5EF4-FFF2-40B4-BE49-F238E27FC236}">
                <a16:creationId xmlns:a16="http://schemas.microsoft.com/office/drawing/2014/main" id="{195244C4-0FFF-484A-A34D-A83F9B08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3AC9F3A-E397-45BF-AB8C-36A6A2341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334963"/>
          </a:xfrm>
        </p:spPr>
        <p:txBody>
          <a:bodyPr/>
          <a:lstStyle/>
          <a:p>
            <a:pPr eaLnBrk="1" hangingPunct="1"/>
            <a:r>
              <a:rPr lang="en-US" altLang="en-US" sz="2800"/>
              <a:t>Peter Brueghel, </a:t>
            </a:r>
            <a:r>
              <a:rPr lang="en-US" altLang="en-US" sz="2800" i="1"/>
              <a:t>Peasant Wedding</a:t>
            </a:r>
            <a:endParaRPr lang="en-US" altLang="en-US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5C629A7-AD0D-46D3-A954-52870D528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791200"/>
            <a:ext cx="9144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Narrative Subject: the artist is telling a story</a:t>
            </a:r>
          </a:p>
        </p:txBody>
      </p:sp>
      <p:pic>
        <p:nvPicPr>
          <p:cNvPr id="5124" name="Picture 5" descr="Bruegel-Peasant-Wedding">
            <a:extLst>
              <a:ext uri="{FF2B5EF4-FFF2-40B4-BE49-F238E27FC236}">
                <a16:creationId xmlns:a16="http://schemas.microsoft.com/office/drawing/2014/main" id="{B2070415-CE85-4A90-85C0-B7C58BAC9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7848600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D8657C2-0477-4C0C-8E1C-7B8B61AF1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2800" i="1"/>
              <a:t>Maize God, </a:t>
            </a:r>
            <a:r>
              <a:rPr lang="en-US" altLang="en-US" sz="2800"/>
              <a:t>from Temple 22, Maya, Copan, Honduras</a:t>
            </a:r>
            <a:endParaRPr lang="en-US" altLang="en-US" sz="2800" i="1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5666429-0283-4C8E-B54D-3B3F99A89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0200" y="1219200"/>
            <a:ext cx="37338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Religious</a:t>
            </a:r>
          </a:p>
          <a:p>
            <a:pPr eaLnBrk="1" hangingPunct="1">
              <a:buFontTx/>
              <a:buNone/>
            </a:pPr>
            <a:r>
              <a:rPr lang="en-US" altLang="en-US" sz="4400"/>
              <a:t>Subject: any religious figure or object</a:t>
            </a:r>
          </a:p>
        </p:txBody>
      </p:sp>
      <p:pic>
        <p:nvPicPr>
          <p:cNvPr id="6148" name="Picture 5" descr="maizegod">
            <a:extLst>
              <a:ext uri="{FF2B5EF4-FFF2-40B4-BE49-F238E27FC236}">
                <a16:creationId xmlns:a16="http://schemas.microsoft.com/office/drawing/2014/main" id="{374EED0F-557F-4D74-AF38-71DC0AB4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467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6B74E59-7862-41A5-8488-88AE5BF26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John Quidor, </a:t>
            </a:r>
            <a:r>
              <a:rPr lang="en-US" altLang="en-US" sz="3200" i="1"/>
              <a:t>The Return of Rip Van Winkle</a:t>
            </a:r>
            <a:endParaRPr lang="en-US" altLang="en-US" sz="32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716CEB-E928-434F-B47D-FB2A1BF3A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Literary Subject: artists use literary sources such as the bible, famous myths and legends, and stories to get ideas</a:t>
            </a:r>
          </a:p>
        </p:txBody>
      </p:sp>
      <p:pic>
        <p:nvPicPr>
          <p:cNvPr id="7172" name="Picture 7" descr="quidor1">
            <a:extLst>
              <a:ext uri="{FF2B5EF4-FFF2-40B4-BE49-F238E27FC236}">
                <a16:creationId xmlns:a16="http://schemas.microsoft.com/office/drawing/2014/main" id="{E9A2D955-D76B-44C1-8759-4EF06157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0198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09AF87-C228-4AFE-89EA-5A26549BF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John Constable,  </a:t>
            </a:r>
            <a:r>
              <a:rPr lang="en-US" altLang="en-US" sz="2800" i="1"/>
              <a:t>Golding Constable's Kitchen Garden</a:t>
            </a:r>
            <a:r>
              <a:rPr lang="en-US" altLang="en-US" sz="4000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2A386CE-22D3-46A0-AFE7-F41AF65A7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867400"/>
            <a:ext cx="91440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Landscape: paintings of the natural environment</a:t>
            </a:r>
          </a:p>
        </p:txBody>
      </p:sp>
      <p:pic>
        <p:nvPicPr>
          <p:cNvPr id="8196" name="Picture 5" descr="constable9">
            <a:extLst>
              <a:ext uri="{FF2B5EF4-FFF2-40B4-BE49-F238E27FC236}">
                <a16:creationId xmlns:a16="http://schemas.microsoft.com/office/drawing/2014/main" id="{5E625C0C-C29B-4B0D-AE96-4F957693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F9E24AB-9CDE-45A0-BE7A-869E6A968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200"/>
              <a:t>Jean-Baptiste-Camille Corot, </a:t>
            </a:r>
            <a:r>
              <a:rPr lang="en-US" altLang="en-US" sz="3200" i="1"/>
              <a:t>View of Venice</a:t>
            </a:r>
            <a:endParaRPr lang="en-US" altLang="en-US" sz="32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EDA3FA8-C734-4B59-8778-0657E6E9E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/>
              <a:t>Cityscape: views of urban environment, streets, plazas, buildings…, man made things</a:t>
            </a:r>
          </a:p>
        </p:txBody>
      </p:sp>
      <p:pic>
        <p:nvPicPr>
          <p:cNvPr id="9220" name="Picture 5" descr="View_of_Venice_The_Piazzetta_seen_from_the_Riva_degli_Schiavoni">
            <a:extLst>
              <a:ext uri="{FF2B5EF4-FFF2-40B4-BE49-F238E27FC236}">
                <a16:creationId xmlns:a16="http://schemas.microsoft.com/office/drawing/2014/main" id="{5501A18E-6FF6-43B5-8680-E95B441D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7818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D2F278-D255-4D9E-86D5-6DB5944BD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400" y="0"/>
            <a:ext cx="51816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Myron, </a:t>
            </a:r>
            <a:r>
              <a:rPr lang="en-US" altLang="en-US" sz="3200" i="1"/>
              <a:t>Discus Thrower</a:t>
            </a:r>
            <a:endParaRPr lang="en-US" altLang="en-US" sz="32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D5F10CA-B5AA-4DDA-84B5-FDA705BC9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24338" y="1752600"/>
            <a:ext cx="4919662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 Figure: the human body depicted nude or partially nude</a:t>
            </a:r>
          </a:p>
        </p:txBody>
      </p:sp>
      <p:pic>
        <p:nvPicPr>
          <p:cNvPr id="10244" name="Picture 6" descr="http://www.utexas.edu/courses/introtogreece/cc301/Discobolos.jpg">
            <a:extLst>
              <a:ext uri="{FF2B5EF4-FFF2-40B4-BE49-F238E27FC236}">
                <a16:creationId xmlns:a16="http://schemas.microsoft.com/office/drawing/2014/main" id="{96AD3E61-DD86-472B-8490-29AC1BB3B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422433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A8C038B-0D4E-4E34-A4FB-0240F26A7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Peter Paul Rubens, </a:t>
            </a:r>
            <a:r>
              <a:rPr lang="en-US" altLang="en-US" sz="3600" i="1"/>
              <a:t>The Judgment of Paris</a:t>
            </a:r>
            <a:endParaRPr lang="en-US" altLang="en-US" sz="36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1759E3B-09CD-440F-8046-8F2B6FD74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5" descr="rubens-judgement-paris">
            <a:extLst>
              <a:ext uri="{FF2B5EF4-FFF2-40B4-BE49-F238E27FC236}">
                <a16:creationId xmlns:a16="http://schemas.microsoft.com/office/drawing/2014/main" id="{E8069CFC-483C-4581-97B7-A77F83C0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01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259CFFA-9898-4E0D-A4F7-FC19B3C9D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1600" y="0"/>
            <a:ext cx="3962400" cy="1417638"/>
          </a:xfrm>
        </p:spPr>
        <p:txBody>
          <a:bodyPr/>
          <a:lstStyle/>
          <a:p>
            <a:pPr eaLnBrk="1" hangingPunct="1"/>
            <a:r>
              <a:rPr lang="en-US" altLang="en-US" sz="2800"/>
              <a:t>Hans Holbein, </a:t>
            </a:r>
            <a:r>
              <a:rPr lang="en-US" altLang="en-US" sz="2800" i="1"/>
              <a:t>Edward VI as a Child</a:t>
            </a:r>
            <a:endParaRPr lang="en-US" altLang="en-US"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8095B2F-A050-4A2F-B17C-0E63737F0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2057400"/>
            <a:ext cx="39624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The Portrait: representation of a person or people</a:t>
            </a:r>
          </a:p>
        </p:txBody>
      </p:sp>
      <p:pic>
        <p:nvPicPr>
          <p:cNvPr id="12292" name="Picture 5" descr="holbein2_princeEdwardIV">
            <a:extLst>
              <a:ext uri="{FF2B5EF4-FFF2-40B4-BE49-F238E27FC236}">
                <a16:creationId xmlns:a16="http://schemas.microsoft.com/office/drawing/2014/main" id="{6F26644A-7EA6-44DA-AC74-2B672584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5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425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Subject Matter</vt:lpstr>
      <vt:lpstr>Peter Brueghel, Peasant Wedding</vt:lpstr>
      <vt:lpstr>Maize God, from Temple 22, Maya, Copan, Honduras</vt:lpstr>
      <vt:lpstr>John Quidor, The Return of Rip Van Winkle</vt:lpstr>
      <vt:lpstr>John Constable,  Golding Constable's Kitchen Garden </vt:lpstr>
      <vt:lpstr>Jean-Baptiste-Camille Corot, View of Venice</vt:lpstr>
      <vt:lpstr>Myron, Discus Thrower</vt:lpstr>
      <vt:lpstr>Peter Paul Rubens, The Judgment of Paris</vt:lpstr>
      <vt:lpstr>Hans Holbein, Edward VI as a Child</vt:lpstr>
      <vt:lpstr>PowerPoint Presentation</vt:lpstr>
      <vt:lpstr>Hale Wodruff,  The Amistad Slaves on Trial at New Haven, </vt:lpstr>
      <vt:lpstr>Vermeer, The Milkmaid</vt:lpstr>
      <vt:lpstr>PowerPoint Presentation</vt:lpstr>
      <vt:lpstr>Cezanne, Still Life with Peaches</vt:lpstr>
      <vt:lpstr>Rosa Bonheur, Sheep in the Highlands</vt:lpstr>
      <vt:lpstr>El Greco, View of Toledo</vt:lpstr>
      <vt:lpstr>Picasso, The Studio</vt:lpstr>
      <vt:lpstr>Jackson Pollock, Full Fathom Five</vt:lpstr>
    </vt:vector>
  </TitlesOfParts>
  <Company>MBOE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Matter</dc:title>
  <dc:creator>CTreney</dc:creator>
  <cp:lastModifiedBy>User</cp:lastModifiedBy>
  <cp:revision>25</cp:revision>
  <dcterms:created xsi:type="dcterms:W3CDTF">2005-09-07T21:19:19Z</dcterms:created>
  <dcterms:modified xsi:type="dcterms:W3CDTF">2018-09-06T16:38:23Z</dcterms:modified>
</cp:coreProperties>
</file>